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7"/>
  </p:notesMasterIdLst>
  <p:sldIdLst>
    <p:sldId id="356" r:id="rId3"/>
    <p:sldId id="330" r:id="rId4"/>
    <p:sldId id="332" r:id="rId5"/>
    <p:sldId id="351" r:id="rId6"/>
    <p:sldId id="363" r:id="rId7"/>
    <p:sldId id="360" r:id="rId8"/>
    <p:sldId id="362" r:id="rId9"/>
    <p:sldId id="333" r:id="rId10"/>
    <p:sldId id="334" r:id="rId11"/>
    <p:sldId id="335" r:id="rId12"/>
    <p:sldId id="336" r:id="rId13"/>
    <p:sldId id="354" r:id="rId14"/>
    <p:sldId id="337" r:id="rId15"/>
    <p:sldId id="339" r:id="rId16"/>
    <p:sldId id="340" r:id="rId17"/>
    <p:sldId id="341" r:id="rId18"/>
    <p:sldId id="288" r:id="rId19"/>
    <p:sldId id="324" r:id="rId20"/>
    <p:sldId id="325" r:id="rId21"/>
    <p:sldId id="326" r:id="rId22"/>
    <p:sldId id="327" r:id="rId23"/>
    <p:sldId id="328" r:id="rId24"/>
    <p:sldId id="329" r:id="rId25"/>
    <p:sldId id="289" r:id="rId26"/>
    <p:sldId id="290" r:id="rId27"/>
    <p:sldId id="304" r:id="rId28"/>
    <p:sldId id="291" r:id="rId29"/>
    <p:sldId id="305" r:id="rId30"/>
    <p:sldId id="361" r:id="rId31"/>
    <p:sldId id="357" r:id="rId32"/>
    <p:sldId id="358" r:id="rId33"/>
    <p:sldId id="306" r:id="rId34"/>
    <p:sldId id="359" r:id="rId35"/>
    <p:sldId id="345" r:id="rId36"/>
    <p:sldId id="343" r:id="rId37"/>
    <p:sldId id="347" r:id="rId38"/>
    <p:sldId id="352" r:id="rId39"/>
    <p:sldId id="353" r:id="rId40"/>
    <p:sldId id="287" r:id="rId41"/>
    <p:sldId id="311" r:id="rId42"/>
    <p:sldId id="342" r:id="rId43"/>
    <p:sldId id="310" r:id="rId44"/>
    <p:sldId id="297" r:id="rId45"/>
    <p:sldId id="301" r:id="rId46"/>
    <p:sldId id="312" r:id="rId47"/>
    <p:sldId id="265" r:id="rId48"/>
    <p:sldId id="315" r:id="rId49"/>
    <p:sldId id="298" r:id="rId50"/>
    <p:sldId id="302" r:id="rId51"/>
    <p:sldId id="303" r:id="rId52"/>
    <p:sldId id="299" r:id="rId53"/>
    <p:sldId id="300" r:id="rId54"/>
    <p:sldId id="307" r:id="rId55"/>
    <p:sldId id="348" r:id="rId5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0066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7" autoAdjust="0"/>
    <p:restoredTop sz="94660" autoAdjust="0"/>
  </p:normalViewPr>
  <p:slideViewPr>
    <p:cSldViewPr>
      <p:cViewPr varScale="1">
        <p:scale>
          <a:sx n="98" d="100"/>
          <a:sy n="98" d="100"/>
        </p:scale>
        <p:origin x="642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os estilos do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993419F-1B11-46A3-B942-84EE16342A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9953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28B63F6-56EF-403F-86A3-0FDCD6221F39}" type="slidenum">
              <a:rPr lang="pt-BR" altLang="pt-BR"/>
              <a:pPr algn="r"/>
              <a:t>1</a:t>
            </a:fld>
            <a:endParaRPr lang="pt-BR" altLang="pt-B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8689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5BE8F36-4D29-4FD7-98D0-894CC7A4917E}" type="slidenum">
              <a:rPr lang="pt-BR" altLang="pt-BR"/>
              <a:pPr algn="r"/>
              <a:t>15</a:t>
            </a:fld>
            <a:endParaRPr lang="pt-BR" alt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56510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0C9B9FD-FDEE-4EEA-A7F1-A4A6706E1EB0}" type="slidenum">
              <a:rPr lang="pt-BR" altLang="pt-BR"/>
              <a:pPr algn="r"/>
              <a:t>16</a:t>
            </a:fld>
            <a:endParaRPr lang="pt-BR" alt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69160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C485460-4B26-415B-9D39-A8491995DB59}" type="slidenum">
              <a:rPr lang="pt-BR" altLang="pt-BR"/>
              <a:pPr algn="r"/>
              <a:t>17</a:t>
            </a:fld>
            <a:endParaRPr lang="pt-BR" altLang="pt-B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2419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CFCDC68-D80A-4EE1-9A6B-78BB21756627}" type="slidenum">
              <a:rPr lang="pt-BR" altLang="pt-BR"/>
              <a:pPr algn="r"/>
              <a:t>18</a:t>
            </a:fld>
            <a:endParaRPr lang="pt-BR" altLang="pt-B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76925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B00D108-5F7D-4764-96D5-6E6F7472B909}" type="slidenum">
              <a:rPr lang="pt-BR" altLang="pt-BR"/>
              <a:pPr algn="r"/>
              <a:t>21</a:t>
            </a:fld>
            <a:endParaRPr lang="pt-BR" altLang="pt-B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87830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2B68E35-3C7D-44D1-9067-C464793CE573}" type="slidenum">
              <a:rPr lang="pt-BR" altLang="pt-BR"/>
              <a:pPr algn="r"/>
              <a:t>22</a:t>
            </a:fld>
            <a:endParaRPr lang="pt-BR" altLang="pt-B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09601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E66484E-81B4-42CA-AE99-6E0B80F879A4}" type="slidenum">
              <a:rPr lang="pt-BR" altLang="pt-BR"/>
              <a:pPr algn="r"/>
              <a:t>24</a:t>
            </a:fld>
            <a:endParaRPr lang="pt-BR" altLang="pt-B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90550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30E4C87-841B-4948-8FC0-4E7DA600EC92}" type="slidenum">
              <a:rPr lang="pt-BR" altLang="pt-BR"/>
              <a:pPr algn="r"/>
              <a:t>25</a:t>
            </a:fld>
            <a:endParaRPr lang="pt-BR" altLang="pt-B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5665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00FC14F-DAA5-4475-9E29-C08993A48C60}" type="slidenum">
              <a:rPr lang="pt-BR" altLang="pt-BR"/>
              <a:pPr algn="r"/>
              <a:t>26</a:t>
            </a:fld>
            <a:endParaRPr lang="pt-BR" alt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67178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4321872-E3D7-46C5-83F9-8FE5A4ED908D}" type="slidenum">
              <a:rPr lang="pt-BR" altLang="pt-BR"/>
              <a:pPr algn="r"/>
              <a:t>27</a:t>
            </a:fld>
            <a:endParaRPr lang="pt-BR" altLang="pt-B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6266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3419F-1B11-46A3-B942-84EE16342AAA}" type="slidenum">
              <a:rPr lang="pt-BR" altLang="pt-BR" smtClean="0"/>
              <a:pPr>
                <a:defRPr/>
              </a:pPr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340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E38A98-4134-432F-A861-347E0EC45E95}" type="slidenum">
              <a:rPr lang="pt-BR" altLang="pt-BR"/>
              <a:pPr algn="r"/>
              <a:t>28</a:t>
            </a:fld>
            <a:endParaRPr lang="pt-BR" altLang="pt-B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77158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E38A98-4134-432F-A861-347E0EC45E95}" type="slidenum">
              <a:rPr lang="pt-BR" altLang="pt-BR"/>
              <a:pPr algn="r"/>
              <a:t>30</a:t>
            </a:fld>
            <a:endParaRPr lang="pt-BR" altLang="pt-B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99053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614CF56-3D89-4C47-BFCD-8CFB45B97501}" type="slidenum">
              <a:rPr lang="pt-BR" altLang="pt-BR"/>
              <a:pPr algn="r"/>
              <a:t>32</a:t>
            </a:fld>
            <a:endParaRPr lang="pt-BR" altLang="pt-B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60095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A49B596-8CE5-4E23-B1CA-CA296EBC2F63}" type="slidenum">
              <a:rPr lang="pt-BR" altLang="pt-BR"/>
              <a:pPr algn="r"/>
              <a:t>34</a:t>
            </a:fld>
            <a:endParaRPr lang="pt-BR" altLang="pt-B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9986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006EBEB-C9A8-43A1-9E6B-EDFF3692F5F2}" type="slidenum">
              <a:rPr lang="pt-BR" altLang="pt-BR"/>
              <a:pPr algn="r"/>
              <a:t>35</a:t>
            </a:fld>
            <a:endParaRPr lang="pt-BR" altLang="pt-B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84788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4487736-C82A-407D-AC0A-751E2FD1E71E}" type="slidenum">
              <a:rPr lang="pt-BR" altLang="pt-BR"/>
              <a:pPr algn="r"/>
              <a:t>36</a:t>
            </a:fld>
            <a:endParaRPr lang="pt-BR" alt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15295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C425B26-777A-4E72-824F-85DA67BBD408}" type="slidenum">
              <a:rPr lang="pt-BR" altLang="pt-BR"/>
              <a:pPr algn="r"/>
              <a:t>37</a:t>
            </a:fld>
            <a:endParaRPr lang="pt-BR" altLang="pt-B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28418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E36572F-993C-498F-A9EA-FADEFB3F9B97}" type="slidenum">
              <a:rPr lang="pt-BR" altLang="pt-BR"/>
              <a:pPr algn="r"/>
              <a:t>38</a:t>
            </a:fld>
            <a:endParaRPr lang="pt-BR" altLang="pt-B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89407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CDFE7B3-A143-43EB-9604-14587A97BE4E}" type="slidenum">
              <a:rPr lang="pt-BR" altLang="pt-BR"/>
              <a:pPr algn="r"/>
              <a:t>39</a:t>
            </a:fld>
            <a:endParaRPr lang="pt-BR" alt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422206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63EA57C-3956-4510-BA93-C932579C5937}" type="slidenum">
              <a:rPr lang="pt-BR" altLang="pt-BR"/>
              <a:pPr algn="r"/>
              <a:t>40</a:t>
            </a:fld>
            <a:endParaRPr lang="pt-BR" altLang="pt-B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901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476C911-7A43-4584-ABE0-23690EA6938B}" type="slidenum">
              <a:rPr lang="pt-BR" altLang="pt-BR"/>
              <a:pPr algn="r"/>
              <a:t>8</a:t>
            </a:fld>
            <a:endParaRPr lang="pt-BR" altLang="pt-BR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38788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E510E26-4C1C-4EC4-AD08-53A2B6A08FBB}" type="slidenum">
              <a:rPr lang="pt-BR" altLang="pt-BR"/>
              <a:pPr algn="r"/>
              <a:t>41</a:t>
            </a:fld>
            <a:endParaRPr lang="pt-BR" altLang="pt-B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89425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E3D6334-D4B3-467E-B149-15270C2DA632}" type="slidenum">
              <a:rPr lang="pt-BR" altLang="pt-BR"/>
              <a:pPr algn="r"/>
              <a:t>42</a:t>
            </a:fld>
            <a:endParaRPr lang="pt-BR" altLang="pt-B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76943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83E6CBE-F8DE-4F41-BDDD-2997AFDF9304}" type="slidenum">
              <a:rPr lang="pt-BR" altLang="pt-BR"/>
              <a:pPr algn="r"/>
              <a:t>43</a:t>
            </a:fld>
            <a:endParaRPr lang="pt-BR" altLang="pt-B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77549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E500531-C35D-448C-B6F6-C1AAD0955988}" type="slidenum">
              <a:rPr lang="pt-BR" altLang="pt-BR"/>
              <a:pPr algn="r"/>
              <a:t>44</a:t>
            </a:fld>
            <a:endParaRPr lang="pt-BR" altLang="pt-B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73554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E4D216F-DFBA-430F-979C-5A987F16677A}" type="slidenum">
              <a:rPr lang="pt-BR" altLang="pt-BR"/>
              <a:pPr algn="r"/>
              <a:t>45</a:t>
            </a:fld>
            <a:endParaRPr lang="pt-BR" altLang="pt-B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69361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D7AD5D7-E615-4BBA-B2C2-00FF22A8400A}" type="slidenum">
              <a:rPr lang="pt-BR" altLang="pt-BR"/>
              <a:pPr algn="r"/>
              <a:t>46</a:t>
            </a:fld>
            <a:endParaRPr lang="pt-BR" altLang="pt-B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95693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49CA6C3-F232-4141-B723-74ABBB4F0972}" type="slidenum">
              <a:rPr lang="pt-BR" altLang="pt-BR"/>
              <a:pPr algn="r"/>
              <a:t>47</a:t>
            </a:fld>
            <a:endParaRPr lang="pt-BR" altLang="pt-BR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80894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587692C-A86B-4936-8359-A307B3CC1AF8}" type="slidenum">
              <a:rPr lang="pt-BR" altLang="pt-BR"/>
              <a:pPr algn="r"/>
              <a:t>48</a:t>
            </a:fld>
            <a:endParaRPr lang="pt-BR" altLang="pt-B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15811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1C41CBF-E54F-4542-81DB-FB3AC8C8D7AF}" type="slidenum">
              <a:rPr lang="pt-BR" altLang="pt-BR"/>
              <a:pPr algn="r"/>
              <a:t>49</a:t>
            </a:fld>
            <a:endParaRPr lang="pt-BR" altLang="pt-B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84810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7C7E01F-B879-4034-8276-259B3BCCCC4B}" type="slidenum">
              <a:rPr lang="pt-BR" altLang="pt-BR"/>
              <a:pPr algn="r"/>
              <a:t>50</a:t>
            </a:fld>
            <a:endParaRPr lang="pt-BR" altLang="pt-BR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64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881A37C-830A-49DE-A480-900B6E9A5FCE}" type="slidenum">
              <a:rPr lang="pt-BR" altLang="pt-BR"/>
              <a:pPr algn="r"/>
              <a:t>9</a:t>
            </a:fld>
            <a:endParaRPr lang="pt-BR" altLang="pt-BR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9815493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ADD4EE8-A8DD-408C-9B3A-C1E9E4416095}" type="slidenum">
              <a:rPr lang="pt-BR" altLang="pt-BR"/>
              <a:pPr algn="r"/>
              <a:t>51</a:t>
            </a:fld>
            <a:endParaRPr lang="pt-BR" altLang="pt-B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167162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D598AEB-D2FA-4DCB-A425-4EDD7352C970}" type="slidenum">
              <a:rPr lang="pt-BR" altLang="pt-BR"/>
              <a:pPr algn="r"/>
              <a:t>52</a:t>
            </a:fld>
            <a:endParaRPr lang="pt-BR" altLang="pt-BR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5643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318B186-07BF-4CF1-B168-9C1FE2A96BE5}" type="slidenum">
              <a:rPr lang="pt-BR" altLang="pt-BR"/>
              <a:pPr algn="r"/>
              <a:t>53</a:t>
            </a:fld>
            <a:endParaRPr lang="pt-BR" altLang="pt-BR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58798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3CC5FF2-093C-4127-A59E-373D23B21ADA}" type="slidenum">
              <a:rPr lang="pt-BR" altLang="pt-BR"/>
              <a:pPr algn="r"/>
              <a:t>54</a:t>
            </a:fld>
            <a:endParaRPr lang="pt-BR" altLang="pt-BR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1444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049DF25-F39F-442B-A651-59B9179F3DE8}" type="slidenum">
              <a:rPr lang="pt-BR" altLang="pt-BR"/>
              <a:pPr algn="r"/>
              <a:t>10</a:t>
            </a:fld>
            <a:endParaRPr lang="pt-BR" altLang="pt-B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8217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1AE9973-E956-4099-8786-04C3FFAC2297}" type="slidenum">
              <a:rPr lang="pt-BR" altLang="pt-BR"/>
              <a:pPr algn="r"/>
              <a:t>11</a:t>
            </a:fld>
            <a:endParaRPr lang="pt-BR" altLang="pt-B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5534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1BD66FF-0FA1-4693-B665-AF85846B094A}" type="slidenum">
              <a:rPr lang="pt-BR" altLang="pt-BR"/>
              <a:pPr algn="r"/>
              <a:t>12</a:t>
            </a:fld>
            <a:endParaRPr lang="pt-BR" altLang="pt-BR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44469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7FF8102-D4F4-42F4-A1F6-885B6BC843E9}" type="slidenum">
              <a:rPr lang="pt-BR" altLang="pt-BR"/>
              <a:pPr algn="r"/>
              <a:t>13</a:t>
            </a:fld>
            <a:endParaRPr lang="pt-BR" altLang="pt-B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9728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837F4C8-67AB-4E8F-B7C7-AE93AFD3ECCB}" type="slidenum">
              <a:rPr lang="pt-BR" altLang="pt-BR"/>
              <a:pPr algn="r"/>
              <a:t>14</a:t>
            </a:fld>
            <a:endParaRPr lang="pt-BR" altLang="pt-B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2625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C822-EEE7-4DAE-8296-D4340E79F31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633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229E4-A924-4400-BD73-F447EA8434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27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743FC-007C-4898-B372-6E1C08314D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232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</p:grpSp>
      <p:sp>
        <p:nvSpPr>
          <p:cNvPr id="1587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pt-BR" altLang="pt-BR" noProof="0" smtClean="0"/>
              <a:t>Clique para editar o estilo do título mestre</a:t>
            </a:r>
          </a:p>
        </p:txBody>
      </p:sp>
      <p:sp>
        <p:nvSpPr>
          <p:cNvPr id="1587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 smtClean="0"/>
              <a:t>Clique para editar o estilo do subtítulo mestre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011C3-A570-4C4D-A090-79C1788DB7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5599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C7267-AFA8-4EC3-A3C0-33CFE3B085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843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F1C59-0072-4736-BBD0-D8D19EB78A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98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E2575-293A-4297-BBDB-696B877D1B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6233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5809A-8EBA-419B-A11D-2705EEA828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6675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54FF-DAED-407B-A652-EFF2576748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8588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C321-798F-4805-B28B-1CC1F6BEC6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935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26EEF-F650-472C-BB27-FB72175063D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791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943B6-C331-4C26-B78D-8CCE45D16C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509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BDF97-D29E-4BB2-9A33-03E598EF1F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184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549BB-3550-4136-ACC4-F2B33E90E2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7967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900-4F41-47F8-BC47-81237414429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230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B2F2-BE10-4514-965E-6B061BD77FE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902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DDDC8-2B79-4D0F-9F20-2E87CB485C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80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8CAF-2691-41C8-9ECB-504FC77618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848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0209D-535E-4A50-BEA8-DAD2320D49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258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828BB-0941-4884-AB74-A1EDF4AED4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574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72740-72B0-4E16-B504-3B8AEF273A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03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F528-954C-4C4E-BE17-DE385C00FF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423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DF04F01-BBD8-4F1C-BAC5-1445932B62D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pt-BR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577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577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103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04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77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108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577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81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77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1577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062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3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4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5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6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7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070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2071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2072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2073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</p:grpSp>
      <p:sp>
        <p:nvSpPr>
          <p:cNvPr id="1577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577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577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577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577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D49BFF3-0256-4AD3-8871-69F112AD24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0" y="4444325"/>
            <a:ext cx="7235825" cy="2000548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3200" dirty="0">
                <a:solidFill>
                  <a:schemeClr val="bg1"/>
                </a:solidFill>
              </a:rPr>
              <a:t>VETO POPULAR EM DEFESA DO PARQUE DO COCÓ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3200" dirty="0" smtClean="0">
                <a:solidFill>
                  <a:schemeClr val="bg1"/>
                </a:solidFill>
              </a:rPr>
              <a:t>Fortaleza </a:t>
            </a:r>
            <a:r>
              <a:rPr lang="pt-BR" altLang="pt-BR" sz="3200" dirty="0">
                <a:solidFill>
                  <a:schemeClr val="bg1"/>
                </a:solidFill>
              </a:rPr>
              <a:t>– </a:t>
            </a:r>
            <a:r>
              <a:rPr lang="pt-BR" altLang="pt-BR" sz="3200" dirty="0" smtClean="0">
                <a:solidFill>
                  <a:schemeClr val="bg1"/>
                </a:solidFill>
              </a:rPr>
              <a:t>2015 </a:t>
            </a:r>
            <a:r>
              <a:rPr lang="pt-BR" altLang="pt-BR" sz="4000" dirty="0" smtClean="0">
                <a:solidFill>
                  <a:schemeClr val="bg1"/>
                </a:solidFill>
              </a:rPr>
              <a:t> </a:t>
            </a:r>
            <a:endParaRPr lang="pt-BR" altLang="pt-BR" sz="4000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779912" y="2492896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3600" b="1" dirty="0"/>
              <a:t>FORUM PERMANENTE PELA IMPLANTAÇÃO DO PARQUE DO COCÓ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9" name="Picture 3" descr="Digitalizar0006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2047" r="10101" b="5251"/>
          <a:stretch>
            <a:fillRect/>
          </a:stretch>
        </p:blipFill>
        <p:spPr bwMode="auto">
          <a:xfrm>
            <a:off x="203200" y="427038"/>
            <a:ext cx="8763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0"/>
            <a:ext cx="91211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" y="0"/>
            <a:ext cx="60655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163830"/>
            <a:ext cx="7345680" cy="653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" y="861060"/>
            <a:ext cx="8016240" cy="513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9204" name="Group 4"/>
          <p:cNvGrpSpPr>
            <a:grpSpLocks/>
          </p:cNvGrpSpPr>
          <p:nvPr/>
        </p:nvGrpSpPr>
        <p:grpSpPr bwMode="auto">
          <a:xfrm>
            <a:off x="250825" y="5516563"/>
            <a:ext cx="8353425" cy="1079500"/>
            <a:chOff x="158" y="3294"/>
            <a:chExt cx="5262" cy="680"/>
          </a:xfrm>
        </p:grpSpPr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158" y="3294"/>
              <a:ext cx="5262" cy="68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" t="66422" r="41336" b="25215"/>
            <a:stretch>
              <a:fillRect/>
            </a:stretch>
          </p:blipFill>
          <p:spPr bwMode="auto">
            <a:xfrm>
              <a:off x="249" y="3385"/>
              <a:ext cx="508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57200" y="1125538"/>
            <a:ext cx="8229600" cy="53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pt-PT" altLang="pt-BR" sz="2400" dirty="0"/>
              <a:t>A área do Parque do Cocó situada no Bairro do Cocó vem sofrendo diversas agressões através de desmatamento, aterros e construção de cercas com o objetivo de descaracterizar os limites do parque.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pt-PT" altLang="pt-BR" sz="2400" dirty="0"/>
              <a:t>Agressões que continuam, apesar da área ter sido considerada como sendo do Parque do Cocó pelo Grupo de Trabalho, criado </a:t>
            </a:r>
            <a:r>
              <a:rPr lang="pt-BR" altLang="pt-BR" sz="2400" dirty="0"/>
              <a:t>em 6 de março </a:t>
            </a:r>
            <a:r>
              <a:rPr lang="pt-PT" altLang="pt-BR" sz="2400" dirty="0"/>
              <a:t>pelo Decreto </a:t>
            </a:r>
            <a:r>
              <a:rPr lang="pt-BR" altLang="pt-BR" sz="2400" dirty="0"/>
              <a:t>nº 29.215 de 2008 </a:t>
            </a:r>
            <a:r>
              <a:rPr lang="pt-PT" altLang="pt-BR" sz="2400" dirty="0"/>
              <a:t>do Governador Cid Gomes, que teve </a:t>
            </a:r>
            <a:r>
              <a:rPr lang="pt-BR" altLang="pt-BR" sz="2400" dirty="0"/>
              <a:t>seus trabalhos aprovados em reunião do Conselho de Políticas e Gestão do Meio Ambiente - CONPAM de 27 de maio de 2008.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pt-BR" altLang="pt-BR" sz="2400" dirty="0"/>
              <a:t>Esta área é objeto de laudos da ASTEF e do IBAMA que constataram que obras nela realizadas estão em Área de Proteção Permanente, o que motivou a entrada pelo Ministério Público </a:t>
            </a:r>
            <a:r>
              <a:rPr lang="pt-BR" altLang="pt-BR" sz="2400" dirty="0" smtClean="0"/>
              <a:t>Federal </a:t>
            </a:r>
            <a:r>
              <a:rPr lang="pt-BR" altLang="pt-BR" sz="2400" dirty="0"/>
              <a:t>de uma Ação Civil Pública para reparação dos danos ambientais.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400" b="1">
                <a:solidFill>
                  <a:schemeClr val="tx2"/>
                </a:solidFill>
              </a:rPr>
              <a:t>MOBILIZAÇÃO POPULAR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99110"/>
            <a:ext cx="9067800" cy="585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smtClean="0"/>
              <a:t>RIO COCÓ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mtClean="0"/>
              <a:t>Nascente:  Serra da Aratanha </a:t>
            </a:r>
          </a:p>
          <a:p>
            <a:pPr eaLnBrk="1" hangingPunct="1">
              <a:defRPr/>
            </a:pPr>
            <a:r>
              <a:rPr lang="pt-BR" altLang="pt-BR" smtClean="0"/>
              <a:t>Foz: Limites das praias do Caça e Pesca e Sabiaguaba </a:t>
            </a:r>
          </a:p>
          <a:p>
            <a:pPr eaLnBrk="1" hangingPunct="1">
              <a:defRPr/>
            </a:pPr>
            <a:r>
              <a:rPr lang="pt-BR" altLang="pt-BR" smtClean="0"/>
              <a:t>Bacia hidrográfica 485 km² </a:t>
            </a:r>
          </a:p>
          <a:p>
            <a:pPr eaLnBrk="1" hangingPunct="1">
              <a:defRPr/>
            </a:pPr>
            <a:r>
              <a:rPr lang="pt-BR" altLang="pt-BR" smtClean="0"/>
              <a:t>Comprimento 48 km</a:t>
            </a:r>
          </a:p>
          <a:p>
            <a:pPr eaLnBrk="1" hangingPunct="1">
              <a:defRPr/>
            </a:pPr>
            <a:r>
              <a:rPr lang="pt-BR" altLang="pt-BR" smtClean="0"/>
              <a:t>Municípios - Pacatuba, Maracanaú e Fortaleza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01040"/>
            <a:ext cx="9067800" cy="545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340"/>
            <a:ext cx="9144000" cy="696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" y="568325"/>
            <a:ext cx="4282440" cy="5524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68325"/>
            <a:ext cx="412242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" y="0"/>
            <a:ext cx="92278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49530"/>
            <a:ext cx="9174480" cy="695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476250"/>
            <a:ext cx="9121140" cy="590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" y="251460"/>
            <a:ext cx="9037320" cy="635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0" y="260648"/>
            <a:ext cx="3131820" cy="35966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920" y="260648"/>
            <a:ext cx="5036820" cy="35966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" y="3058871"/>
            <a:ext cx="5036820" cy="37795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430" y="3239613"/>
            <a:ext cx="5044440" cy="359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" y="-53340"/>
            <a:ext cx="9357360" cy="69646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684" y="-35310"/>
            <a:ext cx="7124700" cy="69646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864" y="-53340"/>
            <a:ext cx="4667160" cy="70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2713"/>
            <a:ext cx="8785225" cy="1139825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 smtClean="0"/>
              <a:t>O Parque Ecológico do Cocó</a:t>
            </a:r>
            <a:r>
              <a:rPr lang="pt-BR" altLang="pt-BR" smtClean="0"/>
              <a:t>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013" y="1341438"/>
            <a:ext cx="8789987" cy="5181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altLang="pt-BR" sz="2800" smtClean="0"/>
              <a:t>Criado pelo governo estadual, através do Decreto 20.253, de 05 de setembro de 1989, abrange  o exuberante bosque de manguezal que caracteriza o Rio Cocó.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altLang="pt-BR" sz="2800" smtClean="0"/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pt-BR" altLang="pt-BR" sz="2800" smtClean="0"/>
              <a:t>Desde a BR-116 até a foz do rio, perfazendo um total de 1.312 hectares.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t-BR" altLang="pt-BR" sz="280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altLang="pt-BR" sz="2800" smtClean="0"/>
              <a:t>O decreto 22.587, de 08 de junho de 1993, decretou o interesse social para fins de desapropriação da área do Parque Ecológico do Cocó.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715" y="2716697"/>
            <a:ext cx="5543285" cy="41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0"/>
            <a:ext cx="9128760" cy="6903720"/>
          </a:xfrm>
          <a:prstGeom prst="rect">
            <a:avLst/>
          </a:prstGeom>
        </p:spPr>
      </p:pic>
      <p:grpSp>
        <p:nvGrpSpPr>
          <p:cNvPr id="50179" name="Group 21"/>
          <p:cNvGrpSpPr>
            <a:grpSpLocks/>
          </p:cNvGrpSpPr>
          <p:nvPr/>
        </p:nvGrpSpPr>
        <p:grpSpPr bwMode="auto">
          <a:xfrm>
            <a:off x="1090613" y="2373313"/>
            <a:ext cx="1609725" cy="1638300"/>
            <a:chOff x="687" y="1495"/>
            <a:chExt cx="1014" cy="1032"/>
          </a:xfrm>
        </p:grpSpPr>
        <p:sp>
          <p:nvSpPr>
            <p:cNvPr id="50192" name="Line 7"/>
            <p:cNvSpPr>
              <a:spLocks noChangeShapeType="1"/>
            </p:cNvSpPr>
            <p:nvPr/>
          </p:nvSpPr>
          <p:spPr bwMode="auto">
            <a:xfrm flipV="1">
              <a:off x="1505" y="2115"/>
              <a:ext cx="196" cy="41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193" name="Text Box 9"/>
            <p:cNvSpPr txBox="1">
              <a:spLocks noChangeArrowheads="1"/>
            </p:cNvSpPr>
            <p:nvPr/>
          </p:nvSpPr>
          <p:spPr bwMode="auto">
            <a:xfrm>
              <a:off x="687" y="1495"/>
              <a:ext cx="864" cy="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pt-BR" altLang="pt-BR" sz="1200"/>
                <a:t>Rua Bloqueada</a:t>
              </a:r>
              <a:endParaRPr lang="pt-BR" altLang="pt-BR"/>
            </a:p>
          </p:txBody>
        </p:sp>
        <p:sp>
          <p:nvSpPr>
            <p:cNvPr id="50194" name="Line 10"/>
            <p:cNvSpPr>
              <a:spLocks noChangeShapeType="1"/>
            </p:cNvSpPr>
            <p:nvPr/>
          </p:nvSpPr>
          <p:spPr bwMode="auto">
            <a:xfrm>
              <a:off x="1407" y="1711"/>
              <a:ext cx="144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2655" name="Group 15"/>
          <p:cNvGrpSpPr>
            <a:grpSpLocks/>
          </p:cNvGrpSpPr>
          <p:nvPr/>
        </p:nvGrpSpPr>
        <p:grpSpPr bwMode="auto">
          <a:xfrm>
            <a:off x="-25400" y="2598738"/>
            <a:ext cx="4164013" cy="4289425"/>
            <a:chOff x="-16" y="1637"/>
            <a:chExt cx="2623" cy="2702"/>
          </a:xfrm>
        </p:grpSpPr>
        <p:sp>
          <p:nvSpPr>
            <p:cNvPr id="50187" name="Line 6"/>
            <p:cNvSpPr>
              <a:spLocks noChangeShapeType="1"/>
            </p:cNvSpPr>
            <p:nvPr/>
          </p:nvSpPr>
          <p:spPr bwMode="auto">
            <a:xfrm flipH="1">
              <a:off x="1407" y="2719"/>
              <a:ext cx="57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188" name="Text Box 8"/>
            <p:cNvSpPr txBox="1">
              <a:spLocks noChangeArrowheads="1"/>
            </p:cNvSpPr>
            <p:nvPr/>
          </p:nvSpPr>
          <p:spPr bwMode="auto">
            <a:xfrm>
              <a:off x="1935" y="2575"/>
              <a:ext cx="672" cy="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pt-BR" altLang="pt-BR" sz="1400" b="1"/>
                <a:t>Grades</a:t>
              </a:r>
              <a:endParaRPr lang="pt-BR" altLang="pt-BR"/>
            </a:p>
          </p:txBody>
        </p:sp>
        <p:grpSp>
          <p:nvGrpSpPr>
            <p:cNvPr id="50189" name="Group 14"/>
            <p:cNvGrpSpPr>
              <a:grpSpLocks/>
            </p:cNvGrpSpPr>
            <p:nvPr/>
          </p:nvGrpSpPr>
          <p:grpSpPr bwMode="auto">
            <a:xfrm>
              <a:off x="-16" y="1637"/>
              <a:ext cx="1567" cy="2702"/>
              <a:chOff x="-16" y="1637"/>
              <a:chExt cx="1567" cy="2702"/>
            </a:xfrm>
          </p:grpSpPr>
          <p:sp>
            <p:nvSpPr>
              <p:cNvPr id="50190" name="Line 11"/>
              <p:cNvSpPr>
                <a:spLocks noChangeShapeType="1"/>
              </p:cNvSpPr>
              <p:nvPr/>
            </p:nvSpPr>
            <p:spPr bwMode="auto">
              <a:xfrm flipH="1" flipV="1">
                <a:off x="-16" y="1637"/>
                <a:ext cx="1567" cy="794"/>
              </a:xfrm>
              <a:prstGeom prst="line">
                <a:avLst/>
              </a:prstGeom>
              <a:noFill/>
              <a:ln w="5715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191" name="Line 12"/>
              <p:cNvSpPr>
                <a:spLocks noChangeShapeType="1"/>
              </p:cNvSpPr>
              <p:nvPr/>
            </p:nvSpPr>
            <p:spPr bwMode="auto">
              <a:xfrm flipH="1">
                <a:off x="907" y="2431"/>
                <a:ext cx="644" cy="1908"/>
              </a:xfrm>
              <a:prstGeom prst="line">
                <a:avLst/>
              </a:prstGeom>
              <a:noFill/>
              <a:ln w="5715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12662" name="Group 22"/>
          <p:cNvGrpSpPr>
            <a:grpSpLocks/>
          </p:cNvGrpSpPr>
          <p:nvPr/>
        </p:nvGrpSpPr>
        <p:grpSpPr bwMode="auto">
          <a:xfrm>
            <a:off x="1617404" y="2126456"/>
            <a:ext cx="3598863" cy="4608513"/>
            <a:chOff x="976" y="1386"/>
            <a:chExt cx="2267" cy="2903"/>
          </a:xfrm>
        </p:grpSpPr>
        <p:sp>
          <p:nvSpPr>
            <p:cNvPr id="50184" name="Freeform 13"/>
            <p:cNvSpPr>
              <a:spLocks/>
            </p:cNvSpPr>
            <p:nvPr/>
          </p:nvSpPr>
          <p:spPr bwMode="auto">
            <a:xfrm>
              <a:off x="976" y="1386"/>
              <a:ext cx="1270" cy="2903"/>
            </a:xfrm>
            <a:custGeom>
              <a:avLst/>
              <a:gdLst>
                <a:gd name="T0" fmla="*/ 0 w 1270"/>
                <a:gd name="T1" fmla="*/ 2903 h 2903"/>
                <a:gd name="T2" fmla="*/ 635 w 1270"/>
                <a:gd name="T3" fmla="*/ 998 h 2903"/>
                <a:gd name="T4" fmla="*/ 1270 w 1270"/>
                <a:gd name="T5" fmla="*/ 0 h 2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0" h="2903">
                  <a:moveTo>
                    <a:pt x="0" y="2903"/>
                  </a:moveTo>
                  <a:lnTo>
                    <a:pt x="635" y="998"/>
                  </a:lnTo>
                  <a:lnTo>
                    <a:pt x="1270" y="0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185" name="Text Box 16"/>
            <p:cNvSpPr txBox="1">
              <a:spLocks noChangeArrowheads="1"/>
            </p:cNvSpPr>
            <p:nvPr/>
          </p:nvSpPr>
          <p:spPr bwMode="auto">
            <a:xfrm>
              <a:off x="2154" y="2024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2400" dirty="0"/>
                <a:t>Correntes</a:t>
              </a:r>
            </a:p>
          </p:txBody>
        </p:sp>
        <p:sp>
          <p:nvSpPr>
            <p:cNvPr id="50186" name="Line 17"/>
            <p:cNvSpPr>
              <a:spLocks noChangeShapeType="1"/>
            </p:cNvSpPr>
            <p:nvPr/>
          </p:nvSpPr>
          <p:spPr bwMode="auto">
            <a:xfrm flipH="1" flipV="1">
              <a:off x="1990" y="1935"/>
              <a:ext cx="318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2544763"/>
            <a:ext cx="6743700" cy="43891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393" y="-51435"/>
            <a:ext cx="3139440" cy="4503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" y="568325"/>
            <a:ext cx="4282440" cy="5524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68325"/>
            <a:ext cx="412242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SCF53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096963"/>
            <a:ext cx="9144000" cy="57610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pt-BR" altLang="pt-BR" smtClean="0">
                <a:solidFill>
                  <a:srgbClr val="0000FF"/>
                </a:solidFill>
              </a:rPr>
              <a:t>A ARIE (área de relevante interesse ecológico) Dunas do Cocó, criada pela Lei nº 9502 de 07/10/09, também está sendo agredida. </a:t>
            </a:r>
          </a:p>
          <a:p>
            <a:pPr eaLnBrk="1" hangingPunct="1"/>
            <a:r>
              <a:rPr lang="pt-BR" altLang="pt-BR" smtClean="0">
                <a:solidFill>
                  <a:srgbClr val="0000FF"/>
                </a:solidFill>
              </a:rPr>
              <a:t>Apesar de protegida por lei e de se localizar dentro da área delimitada pelo CONPAM, o terreno da ARIE vive sob constante ameaça: </a:t>
            </a:r>
          </a:p>
          <a:p>
            <a:pPr lvl="2" eaLnBrk="1" hangingPunct="1"/>
            <a:r>
              <a:rPr lang="pt-BR" altLang="pt-BR" sz="3200" smtClean="0">
                <a:solidFill>
                  <a:srgbClr val="0000FF"/>
                </a:solidFill>
              </a:rPr>
              <a:t>Tentativas de revogação da lei</a:t>
            </a:r>
          </a:p>
          <a:p>
            <a:pPr lvl="2" eaLnBrk="1" hangingPunct="1"/>
            <a:r>
              <a:rPr lang="pt-BR" altLang="pt-BR" sz="3200" smtClean="0">
                <a:solidFill>
                  <a:srgbClr val="0000FF"/>
                </a:solidFill>
              </a:rPr>
              <a:t>Mudanças no Plano Diretor Participativo</a:t>
            </a:r>
          </a:p>
          <a:p>
            <a:pPr lvl="2" eaLnBrk="1" hangingPunct="1"/>
            <a:r>
              <a:rPr lang="pt-BR" altLang="pt-BR" sz="3200" smtClean="0">
                <a:solidFill>
                  <a:srgbClr val="0000FF"/>
                </a:solidFill>
              </a:rPr>
              <a:t>Construções.</a:t>
            </a:r>
            <a:r>
              <a:rPr lang="pt-BR" altLang="pt-BR" sz="3200" smtClean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52228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pt-BR" smtClean="0">
                <a:solidFill>
                  <a:srgbClr val="0000FF"/>
                </a:solidFill>
              </a:rPr>
              <a:t>ARIE Dunas do Cocó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8" y="0"/>
            <a:ext cx="91495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 descr="coco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" y="0"/>
            <a:ext cx="91434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-22860"/>
            <a:ext cx="9204960" cy="6903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-15240"/>
            <a:ext cx="9182100" cy="688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1916113"/>
            <a:ext cx="8229600" cy="4525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Indignados com estas violações, os moradores do Bairro do Cocó se organizaram e encetaram um movimento em prol de um veto popular  nos termos do Artigo 61 da Lei Orgânica do Município de Fortaleza, que </a:t>
            </a:r>
            <a:r>
              <a:rPr lang="pt-BR" altLang="pt-BR" sz="2400" dirty="0" smtClean="0"/>
              <a:t>alcançou </a:t>
            </a:r>
            <a:r>
              <a:rPr lang="pt-BR" altLang="pt-BR" sz="2400" dirty="0"/>
              <a:t>adesão superior ao requisito legal (5% dos eleitores do bairro).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Este pedido de veto dirigido ao Poder Executivo Municipal visa proibir a realização de qualquer obra pública, exceto as de utilidade pública ou interesse social, ou privada na área definida pelo </a:t>
            </a:r>
            <a:r>
              <a:rPr lang="pt-BR" altLang="pt-BR" sz="2400" dirty="0" smtClean="0"/>
              <a:t>Grupo </a:t>
            </a:r>
            <a:r>
              <a:rPr lang="pt-BR" altLang="pt-BR" sz="2400" dirty="0"/>
              <a:t>de </a:t>
            </a:r>
            <a:r>
              <a:rPr lang="pt-BR" altLang="pt-BR" sz="2400" dirty="0" smtClean="0"/>
              <a:t>Trabalho (Dec. 29.215) </a:t>
            </a:r>
            <a:r>
              <a:rPr lang="pt-BR" altLang="pt-BR" sz="2400" dirty="0"/>
              <a:t>e aprovada pelo CONPAM, como parte integrante do Parque do Cocó, situada no Bairro do Cocó.</a:t>
            </a: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400" b="1">
                <a:solidFill>
                  <a:schemeClr val="tx2"/>
                </a:solidFill>
              </a:rPr>
              <a:t>VETO POPULAR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Mapa Cocó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4965" b="15222"/>
          <a:stretch>
            <a:fillRect/>
          </a:stretch>
        </p:blipFill>
        <p:spPr bwMode="auto">
          <a:xfrm>
            <a:off x="0" y="620713"/>
            <a:ext cx="9144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6" descr="corr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187575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"/>
            <a:ext cx="9144000" cy="6888480"/>
          </a:xfrm>
          <a:prstGeom prst="rect">
            <a:avLst/>
          </a:prstGeom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323850" y="1268413"/>
            <a:ext cx="8640763" cy="5173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pt-BR" sz="2400" b="1"/>
              <a:t>Art. 61.</a:t>
            </a:r>
            <a:r>
              <a:rPr lang="pt-BR" altLang="pt-BR" sz="2400"/>
              <a:t> A iniciativa popular, </a:t>
            </a:r>
            <a:r>
              <a:rPr lang="pt-BR" altLang="pt-BR" sz="2400" b="1"/>
              <a:t>no âmbito do Poder Executivo Municipal,</a:t>
            </a:r>
            <a:r>
              <a:rPr lang="pt-BR" altLang="pt-BR" sz="2400"/>
              <a:t> será tomada por 5% (cinco por cento) do eleitorado do Município, mediante apresentação de: </a:t>
            </a:r>
          </a:p>
          <a:p>
            <a:pPr eaLnBrk="1" hangingPunct="1">
              <a:buFontTx/>
              <a:buNone/>
            </a:pPr>
            <a:r>
              <a:rPr lang="pt-BR" altLang="pt-BR" sz="2400"/>
              <a:t>I – planos, programas e projetos de desenvolvimento urbano;</a:t>
            </a:r>
            <a:endParaRPr lang="pt-BR" altLang="pt-BR" sz="2400" b="1"/>
          </a:p>
          <a:p>
            <a:pPr eaLnBrk="1" hangingPunct="1">
              <a:buFontTx/>
              <a:buNone/>
            </a:pPr>
            <a:r>
              <a:rPr lang="pt-BR" altLang="pt-BR" sz="2400" b="1"/>
              <a:t>II – veto popular a obra pública ou privada considerada contrária ao interesse público ou prejudicial ao meio ambiente. </a:t>
            </a:r>
            <a:endParaRPr lang="pt-BR" altLang="pt-BR" sz="2400"/>
          </a:p>
          <a:p>
            <a:pPr eaLnBrk="1" hangingPunct="1">
              <a:buFontTx/>
              <a:buNone/>
            </a:pPr>
            <a:r>
              <a:rPr lang="pt-BR" altLang="pt-BR" sz="2400"/>
              <a:t>§ 1º Quando se tratar de interesse específico no âmbito do bairro ou distrito, a iniciativa popular ou o veto popular poderá ser tomado por 5% (cinco por cento) dos eleitores inscritos ali domiciliados. </a:t>
            </a:r>
          </a:p>
          <a:p>
            <a:pPr eaLnBrk="1" hangingPunct="1">
              <a:buFontTx/>
              <a:buNone/>
            </a:pPr>
            <a:r>
              <a:rPr lang="pt-BR" altLang="pt-BR" sz="2400"/>
              <a:t>§ 2º </a:t>
            </a:r>
            <a:r>
              <a:rPr lang="pt-BR" altLang="pt-BR" sz="2400" b="1"/>
              <a:t>A obra objeto do veto deverá ser submetida a</a:t>
            </a:r>
            <a:r>
              <a:rPr lang="pt-BR" altLang="pt-BR" sz="2400"/>
              <a:t> </a:t>
            </a:r>
            <a:r>
              <a:rPr lang="pt-BR" altLang="pt-BR" sz="2400" b="1"/>
              <a:t>referendo popular</a:t>
            </a:r>
            <a:r>
              <a:rPr lang="pt-BR" altLang="pt-BR" sz="2400"/>
              <a:t>. (grifos nossos)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400" b="1">
                <a:solidFill>
                  <a:schemeClr val="tx2"/>
                </a:solidFill>
              </a:rPr>
              <a:t>LEI ORGÂNICA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4960" cy="6880860"/>
          </a:xfrm>
          <a:prstGeom prst="rect">
            <a:avLst/>
          </a:prstGeom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330450" y="2022475"/>
            <a:ext cx="1439863" cy="431800"/>
          </a:xfrm>
          <a:prstGeom prst="rect">
            <a:avLst/>
          </a:prstGeom>
          <a:noFill/>
          <a:ln w="38100" algn="ctr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3186113" y="733425"/>
            <a:ext cx="1322387" cy="401638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  <p:bldP spid="1198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b="2670"/>
          <a:stretch/>
        </p:blipFill>
        <p:spPr>
          <a:xfrm>
            <a:off x="1926965" y="0"/>
            <a:ext cx="4851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457200" y="115888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400" b="1">
                <a:solidFill>
                  <a:schemeClr val="tx2"/>
                </a:solidFill>
              </a:rPr>
              <a:t>VETO POPULAR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6712"/>
            <a:ext cx="8900160" cy="58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463" y="135024"/>
            <a:ext cx="6361074" cy="6587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"/>
            <a:ext cx="9144000" cy="6903720"/>
          </a:xfrm>
          <a:prstGeom prst="rect">
            <a:avLst/>
          </a:prstGeom>
        </p:spPr>
      </p:pic>
      <p:grpSp>
        <p:nvGrpSpPr>
          <p:cNvPr id="130106" name="Group 58"/>
          <p:cNvGrpSpPr>
            <a:grpSpLocks/>
          </p:cNvGrpSpPr>
          <p:nvPr/>
        </p:nvGrpSpPr>
        <p:grpSpPr bwMode="auto">
          <a:xfrm>
            <a:off x="3752850" y="2625725"/>
            <a:ext cx="4505325" cy="3641725"/>
            <a:chOff x="2364" y="1654"/>
            <a:chExt cx="2838" cy="2294"/>
          </a:xfrm>
        </p:grpSpPr>
        <p:sp>
          <p:nvSpPr>
            <p:cNvPr id="78852" name="Freeform 52" descr="Tracejado horizontal"/>
            <p:cNvSpPr>
              <a:spLocks/>
            </p:cNvSpPr>
            <p:nvPr/>
          </p:nvSpPr>
          <p:spPr bwMode="auto">
            <a:xfrm>
              <a:off x="3720" y="1920"/>
              <a:ext cx="1482" cy="2028"/>
            </a:xfrm>
            <a:custGeom>
              <a:avLst/>
              <a:gdLst>
                <a:gd name="T0" fmla="*/ 990 w 1482"/>
                <a:gd name="T1" fmla="*/ 2028 h 2028"/>
                <a:gd name="T2" fmla="*/ 1482 w 1482"/>
                <a:gd name="T3" fmla="*/ 114 h 2028"/>
                <a:gd name="T4" fmla="*/ 990 w 1482"/>
                <a:gd name="T5" fmla="*/ 144 h 2028"/>
                <a:gd name="T6" fmla="*/ 587 w 1482"/>
                <a:gd name="T7" fmla="*/ 0 h 2028"/>
                <a:gd name="T8" fmla="*/ 378 w 1482"/>
                <a:gd name="T9" fmla="*/ 552 h 2028"/>
                <a:gd name="T10" fmla="*/ 174 w 1482"/>
                <a:gd name="T11" fmla="*/ 498 h 2028"/>
                <a:gd name="T12" fmla="*/ 0 w 1482"/>
                <a:gd name="T13" fmla="*/ 768 h 2028"/>
                <a:gd name="T14" fmla="*/ 990 w 1482"/>
                <a:gd name="T15" fmla="*/ 2028 h 20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2" h="2028">
                  <a:moveTo>
                    <a:pt x="990" y="2028"/>
                  </a:moveTo>
                  <a:lnTo>
                    <a:pt x="1482" y="114"/>
                  </a:lnTo>
                  <a:lnTo>
                    <a:pt x="990" y="144"/>
                  </a:lnTo>
                  <a:lnTo>
                    <a:pt x="587" y="0"/>
                  </a:lnTo>
                  <a:lnTo>
                    <a:pt x="378" y="552"/>
                  </a:lnTo>
                  <a:lnTo>
                    <a:pt x="174" y="498"/>
                  </a:lnTo>
                  <a:lnTo>
                    <a:pt x="0" y="768"/>
                  </a:lnTo>
                  <a:lnTo>
                    <a:pt x="990" y="2028"/>
                  </a:lnTo>
                  <a:close/>
                </a:path>
              </a:pathLst>
            </a:custGeom>
            <a:pattFill prst="dashHorz">
              <a:fgClr>
                <a:srgbClr val="969696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853" name="Freeform 4" descr="Tracejado horizontal"/>
            <p:cNvSpPr>
              <a:spLocks/>
            </p:cNvSpPr>
            <p:nvPr/>
          </p:nvSpPr>
          <p:spPr bwMode="auto">
            <a:xfrm>
              <a:off x="2364" y="1805"/>
              <a:ext cx="588" cy="607"/>
            </a:xfrm>
            <a:custGeom>
              <a:avLst/>
              <a:gdLst>
                <a:gd name="T0" fmla="*/ 153 w 588"/>
                <a:gd name="T1" fmla="*/ 0 h 607"/>
                <a:gd name="T2" fmla="*/ 0 w 588"/>
                <a:gd name="T3" fmla="*/ 181 h 607"/>
                <a:gd name="T4" fmla="*/ 216 w 588"/>
                <a:gd name="T5" fmla="*/ 301 h 607"/>
                <a:gd name="T6" fmla="*/ 390 w 588"/>
                <a:gd name="T7" fmla="*/ 607 h 607"/>
                <a:gd name="T8" fmla="*/ 588 w 588"/>
                <a:gd name="T9" fmla="*/ 361 h 607"/>
                <a:gd name="T10" fmla="*/ 403 w 588"/>
                <a:gd name="T11" fmla="*/ 98 h 607"/>
                <a:gd name="T12" fmla="*/ 153 w 588"/>
                <a:gd name="T13" fmla="*/ 0 h 6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8" h="607">
                  <a:moveTo>
                    <a:pt x="153" y="0"/>
                  </a:moveTo>
                  <a:lnTo>
                    <a:pt x="0" y="181"/>
                  </a:lnTo>
                  <a:lnTo>
                    <a:pt x="216" y="301"/>
                  </a:lnTo>
                  <a:lnTo>
                    <a:pt x="390" y="607"/>
                  </a:lnTo>
                  <a:lnTo>
                    <a:pt x="588" y="361"/>
                  </a:lnTo>
                  <a:lnTo>
                    <a:pt x="403" y="98"/>
                  </a:lnTo>
                  <a:lnTo>
                    <a:pt x="153" y="0"/>
                  </a:lnTo>
                  <a:close/>
                </a:path>
              </a:pathLst>
            </a:custGeom>
            <a:pattFill prst="dashHorz">
              <a:fgClr>
                <a:srgbClr val="969696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854" name="Freeform 5" descr="Tracejado horizontal"/>
            <p:cNvSpPr>
              <a:spLocks/>
            </p:cNvSpPr>
            <p:nvPr/>
          </p:nvSpPr>
          <p:spPr bwMode="auto">
            <a:xfrm>
              <a:off x="2799" y="2226"/>
              <a:ext cx="633" cy="420"/>
            </a:xfrm>
            <a:custGeom>
              <a:avLst/>
              <a:gdLst>
                <a:gd name="T0" fmla="*/ 203 w 633"/>
                <a:gd name="T1" fmla="*/ 22 h 420"/>
                <a:gd name="T2" fmla="*/ 0 w 633"/>
                <a:gd name="T3" fmla="*/ 213 h 420"/>
                <a:gd name="T4" fmla="*/ 441 w 633"/>
                <a:gd name="T5" fmla="*/ 420 h 420"/>
                <a:gd name="T6" fmla="*/ 633 w 633"/>
                <a:gd name="T7" fmla="*/ 150 h 420"/>
                <a:gd name="T8" fmla="*/ 224 w 633"/>
                <a:gd name="T9" fmla="*/ 0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3" h="420">
                  <a:moveTo>
                    <a:pt x="203" y="22"/>
                  </a:moveTo>
                  <a:lnTo>
                    <a:pt x="0" y="213"/>
                  </a:lnTo>
                  <a:lnTo>
                    <a:pt x="441" y="420"/>
                  </a:lnTo>
                  <a:lnTo>
                    <a:pt x="633" y="150"/>
                  </a:lnTo>
                  <a:lnTo>
                    <a:pt x="224" y="0"/>
                  </a:lnTo>
                </a:path>
              </a:pathLst>
            </a:custGeom>
            <a:pattFill prst="dashHorz">
              <a:fgClr>
                <a:srgbClr val="969696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855" name="Freeform 6" descr="Tracejado horizontal"/>
            <p:cNvSpPr>
              <a:spLocks/>
            </p:cNvSpPr>
            <p:nvPr/>
          </p:nvSpPr>
          <p:spPr bwMode="auto">
            <a:xfrm>
              <a:off x="3277" y="2497"/>
              <a:ext cx="329" cy="302"/>
            </a:xfrm>
            <a:custGeom>
              <a:avLst/>
              <a:gdLst>
                <a:gd name="T0" fmla="*/ 139 w 329"/>
                <a:gd name="T1" fmla="*/ 0 h 302"/>
                <a:gd name="T2" fmla="*/ 101 w 329"/>
                <a:gd name="T3" fmla="*/ 41 h 302"/>
                <a:gd name="T4" fmla="*/ 0 w 329"/>
                <a:gd name="T5" fmla="*/ 190 h 302"/>
                <a:gd name="T6" fmla="*/ 228 w 329"/>
                <a:gd name="T7" fmla="*/ 302 h 302"/>
                <a:gd name="T8" fmla="*/ 329 w 329"/>
                <a:gd name="T9" fmla="*/ 179 h 302"/>
                <a:gd name="T10" fmla="*/ 101 w 329"/>
                <a:gd name="T11" fmla="*/ 53 h 3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9" h="302">
                  <a:moveTo>
                    <a:pt x="139" y="0"/>
                  </a:moveTo>
                  <a:lnTo>
                    <a:pt x="101" y="41"/>
                  </a:lnTo>
                  <a:lnTo>
                    <a:pt x="0" y="190"/>
                  </a:lnTo>
                  <a:lnTo>
                    <a:pt x="228" y="302"/>
                  </a:lnTo>
                  <a:lnTo>
                    <a:pt x="329" y="179"/>
                  </a:lnTo>
                  <a:lnTo>
                    <a:pt x="101" y="53"/>
                  </a:lnTo>
                </a:path>
              </a:pathLst>
            </a:custGeom>
            <a:pattFill prst="dashHorz">
              <a:fgClr>
                <a:srgbClr val="969696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8856" name="AutoShape 10" descr="Grade aberta"/>
            <p:cNvSpPr>
              <a:spLocks noChangeArrowheads="1"/>
            </p:cNvSpPr>
            <p:nvPr/>
          </p:nvSpPr>
          <p:spPr bwMode="auto">
            <a:xfrm>
              <a:off x="4635" y="2457"/>
              <a:ext cx="97" cy="244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57" name="AutoShape 11" descr="Grade aberta"/>
            <p:cNvSpPr>
              <a:spLocks noChangeArrowheads="1"/>
            </p:cNvSpPr>
            <p:nvPr/>
          </p:nvSpPr>
          <p:spPr bwMode="auto">
            <a:xfrm>
              <a:off x="4830" y="2523"/>
              <a:ext cx="96" cy="252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58" name="AutoShape 12" descr="Grade aberta"/>
            <p:cNvSpPr>
              <a:spLocks noChangeArrowheads="1"/>
            </p:cNvSpPr>
            <p:nvPr/>
          </p:nvSpPr>
          <p:spPr bwMode="auto">
            <a:xfrm>
              <a:off x="3877" y="2431"/>
              <a:ext cx="96" cy="253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59" name="AutoShape 15" descr="Grade aberta"/>
            <p:cNvSpPr>
              <a:spLocks noChangeArrowheads="1"/>
            </p:cNvSpPr>
            <p:nvPr/>
          </p:nvSpPr>
          <p:spPr bwMode="auto">
            <a:xfrm>
              <a:off x="5052" y="1923"/>
              <a:ext cx="96" cy="281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0" name="AutoShape 16" descr="Grade aberta"/>
            <p:cNvSpPr>
              <a:spLocks noChangeArrowheads="1"/>
            </p:cNvSpPr>
            <p:nvPr/>
          </p:nvSpPr>
          <p:spPr bwMode="auto">
            <a:xfrm>
              <a:off x="4411" y="2333"/>
              <a:ext cx="98" cy="25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1" name="AutoShape 17" descr="Grade aberta"/>
            <p:cNvSpPr>
              <a:spLocks noChangeArrowheads="1"/>
            </p:cNvSpPr>
            <p:nvPr/>
          </p:nvSpPr>
          <p:spPr bwMode="auto">
            <a:xfrm>
              <a:off x="4144" y="2398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2" name="AutoShape 18" descr="Grade aberta"/>
            <p:cNvSpPr>
              <a:spLocks noChangeArrowheads="1"/>
            </p:cNvSpPr>
            <p:nvPr/>
          </p:nvSpPr>
          <p:spPr bwMode="auto">
            <a:xfrm>
              <a:off x="4528" y="2087"/>
              <a:ext cx="96" cy="306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3" name="AutoShape 19" descr="Grade aberta"/>
            <p:cNvSpPr>
              <a:spLocks noChangeArrowheads="1"/>
            </p:cNvSpPr>
            <p:nvPr/>
          </p:nvSpPr>
          <p:spPr bwMode="auto">
            <a:xfrm>
              <a:off x="4659" y="1891"/>
              <a:ext cx="97" cy="282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4" name="AutoShape 20" descr="Grade aberta"/>
            <p:cNvSpPr>
              <a:spLocks noChangeArrowheads="1"/>
            </p:cNvSpPr>
            <p:nvPr/>
          </p:nvSpPr>
          <p:spPr bwMode="auto">
            <a:xfrm>
              <a:off x="4422" y="1797"/>
              <a:ext cx="96" cy="267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5" name="AutoShape 21" descr="Grade aberta"/>
            <p:cNvSpPr>
              <a:spLocks noChangeArrowheads="1"/>
            </p:cNvSpPr>
            <p:nvPr/>
          </p:nvSpPr>
          <p:spPr bwMode="auto">
            <a:xfrm>
              <a:off x="4765" y="2164"/>
              <a:ext cx="96" cy="25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6" name="AutoShape 24" descr="Grade aberta"/>
            <p:cNvSpPr>
              <a:spLocks noChangeArrowheads="1"/>
            </p:cNvSpPr>
            <p:nvPr/>
          </p:nvSpPr>
          <p:spPr bwMode="auto">
            <a:xfrm>
              <a:off x="4967" y="2205"/>
              <a:ext cx="98" cy="25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7" name="AutoShape 25" descr="Grade aberta"/>
            <p:cNvSpPr>
              <a:spLocks noChangeArrowheads="1"/>
            </p:cNvSpPr>
            <p:nvPr/>
          </p:nvSpPr>
          <p:spPr bwMode="auto">
            <a:xfrm>
              <a:off x="4869" y="1950"/>
              <a:ext cx="97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8" name="AutoShape 27" descr="Grade aberta"/>
            <p:cNvSpPr>
              <a:spLocks noChangeArrowheads="1"/>
            </p:cNvSpPr>
            <p:nvPr/>
          </p:nvSpPr>
          <p:spPr bwMode="auto">
            <a:xfrm>
              <a:off x="4291" y="2056"/>
              <a:ext cx="97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69" name="AutoShape 29" descr="Grade aberta"/>
            <p:cNvSpPr>
              <a:spLocks noChangeArrowheads="1"/>
            </p:cNvSpPr>
            <p:nvPr/>
          </p:nvSpPr>
          <p:spPr bwMode="auto">
            <a:xfrm>
              <a:off x="2512" y="1654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0" name="AutoShape 30" descr="Grade aberta"/>
            <p:cNvSpPr>
              <a:spLocks noChangeArrowheads="1"/>
            </p:cNvSpPr>
            <p:nvPr/>
          </p:nvSpPr>
          <p:spPr bwMode="auto">
            <a:xfrm>
              <a:off x="4586" y="3420"/>
              <a:ext cx="96" cy="253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1" name="AutoShape 31" descr="Grade aberta"/>
            <p:cNvSpPr>
              <a:spLocks noChangeArrowheads="1"/>
            </p:cNvSpPr>
            <p:nvPr/>
          </p:nvSpPr>
          <p:spPr bwMode="auto">
            <a:xfrm>
              <a:off x="2440" y="1756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2" name="AutoShape 37" descr="Grade aberta"/>
            <p:cNvSpPr>
              <a:spLocks noChangeArrowheads="1"/>
            </p:cNvSpPr>
            <p:nvPr/>
          </p:nvSpPr>
          <p:spPr bwMode="auto">
            <a:xfrm>
              <a:off x="4174" y="2980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3" name="AutoShape 38" descr="Grade aberta"/>
            <p:cNvSpPr>
              <a:spLocks noChangeArrowheads="1"/>
            </p:cNvSpPr>
            <p:nvPr/>
          </p:nvSpPr>
          <p:spPr bwMode="auto">
            <a:xfrm>
              <a:off x="3352" y="2452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4" name="AutoShape 39" descr="Grade aberta"/>
            <p:cNvSpPr>
              <a:spLocks noChangeArrowheads="1"/>
            </p:cNvSpPr>
            <p:nvPr/>
          </p:nvSpPr>
          <p:spPr bwMode="auto">
            <a:xfrm>
              <a:off x="2998" y="2056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5" name="AutoShape 40" descr="Grade aberta"/>
            <p:cNvSpPr>
              <a:spLocks noChangeArrowheads="1"/>
            </p:cNvSpPr>
            <p:nvPr/>
          </p:nvSpPr>
          <p:spPr bwMode="auto">
            <a:xfrm>
              <a:off x="2902" y="2206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6" name="AutoShape 41" descr="Grade aberta"/>
            <p:cNvSpPr>
              <a:spLocks noChangeArrowheads="1"/>
            </p:cNvSpPr>
            <p:nvPr/>
          </p:nvSpPr>
          <p:spPr bwMode="auto">
            <a:xfrm>
              <a:off x="3076" y="2182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7" name="AutoShape 42" descr="Grade aberta"/>
            <p:cNvSpPr>
              <a:spLocks noChangeArrowheads="1"/>
            </p:cNvSpPr>
            <p:nvPr/>
          </p:nvSpPr>
          <p:spPr bwMode="auto">
            <a:xfrm>
              <a:off x="4426" y="3142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8" name="AutoShape 43" descr="Grade aberta"/>
            <p:cNvSpPr>
              <a:spLocks noChangeArrowheads="1"/>
            </p:cNvSpPr>
            <p:nvPr/>
          </p:nvSpPr>
          <p:spPr bwMode="auto">
            <a:xfrm>
              <a:off x="3250" y="2206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79" name="AutoShape 44" descr="Grade aberta"/>
            <p:cNvSpPr>
              <a:spLocks noChangeArrowheads="1"/>
            </p:cNvSpPr>
            <p:nvPr/>
          </p:nvSpPr>
          <p:spPr bwMode="auto">
            <a:xfrm>
              <a:off x="3154" y="2356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0" name="AutoShape 45" descr="Grade aberta"/>
            <p:cNvSpPr>
              <a:spLocks noChangeArrowheads="1"/>
            </p:cNvSpPr>
            <p:nvPr/>
          </p:nvSpPr>
          <p:spPr bwMode="auto">
            <a:xfrm>
              <a:off x="2626" y="1864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1" name="AutoShape 46" descr="Grade aberta"/>
            <p:cNvSpPr>
              <a:spLocks noChangeArrowheads="1"/>
            </p:cNvSpPr>
            <p:nvPr/>
          </p:nvSpPr>
          <p:spPr bwMode="auto">
            <a:xfrm>
              <a:off x="2738" y="2070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2" name="AutoShape 47" descr="Grade aberta"/>
            <p:cNvSpPr>
              <a:spLocks noChangeArrowheads="1"/>
            </p:cNvSpPr>
            <p:nvPr/>
          </p:nvSpPr>
          <p:spPr bwMode="auto">
            <a:xfrm>
              <a:off x="2789" y="1888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3" name="AutoShape 48" descr="Grade aberta"/>
            <p:cNvSpPr>
              <a:spLocks noChangeArrowheads="1"/>
            </p:cNvSpPr>
            <p:nvPr/>
          </p:nvSpPr>
          <p:spPr bwMode="auto">
            <a:xfrm>
              <a:off x="4736" y="2790"/>
              <a:ext cx="96" cy="252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4" name="AutoShape 49" descr="Grade aberta"/>
            <p:cNvSpPr>
              <a:spLocks noChangeArrowheads="1"/>
            </p:cNvSpPr>
            <p:nvPr/>
          </p:nvSpPr>
          <p:spPr bwMode="auto">
            <a:xfrm>
              <a:off x="4525" y="2774"/>
              <a:ext cx="97" cy="244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5" name="AutoShape 50" descr="Grade aberta"/>
            <p:cNvSpPr>
              <a:spLocks noChangeArrowheads="1"/>
            </p:cNvSpPr>
            <p:nvPr/>
          </p:nvSpPr>
          <p:spPr bwMode="auto">
            <a:xfrm>
              <a:off x="4298" y="2644"/>
              <a:ext cx="97" cy="273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6" name="AutoShape 54" descr="Grade aberta"/>
            <p:cNvSpPr>
              <a:spLocks noChangeArrowheads="1"/>
            </p:cNvSpPr>
            <p:nvPr/>
          </p:nvSpPr>
          <p:spPr bwMode="auto">
            <a:xfrm>
              <a:off x="4006" y="2692"/>
              <a:ext cx="98" cy="248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8887" name="AutoShape 57" descr="Grade aberta"/>
            <p:cNvSpPr>
              <a:spLocks noChangeArrowheads="1"/>
            </p:cNvSpPr>
            <p:nvPr/>
          </p:nvSpPr>
          <p:spPr bwMode="auto">
            <a:xfrm>
              <a:off x="4646" y="3108"/>
              <a:ext cx="96" cy="252"/>
            </a:xfrm>
            <a:prstGeom prst="cube">
              <a:avLst>
                <a:gd name="adj" fmla="val 25000"/>
              </a:avLst>
            </a:prstGeom>
            <a:pattFill prst="lg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4" descr="Digitalizar0025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494" r="10718" b="10305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8348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811" y="135970"/>
            <a:ext cx="5974080" cy="35737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889415"/>
            <a:ext cx="7338060" cy="278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0" y="537602"/>
            <a:ext cx="8455037" cy="5987741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7195540" y="4024745"/>
            <a:ext cx="1943519" cy="1727424"/>
            <a:chOff x="7433295" y="3290485"/>
            <a:chExt cx="1943519" cy="1727424"/>
          </a:xfrm>
        </p:grpSpPr>
        <p:sp>
          <p:nvSpPr>
            <p:cNvPr id="4" name="Seta para a direita 3"/>
            <p:cNvSpPr/>
            <p:nvPr/>
          </p:nvSpPr>
          <p:spPr>
            <a:xfrm rot="11791636">
              <a:off x="8185703" y="4804641"/>
              <a:ext cx="1191111" cy="2132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6" name="Seta para a direita 5"/>
            <p:cNvSpPr/>
            <p:nvPr/>
          </p:nvSpPr>
          <p:spPr>
            <a:xfrm rot="11791636">
              <a:off x="7633302" y="3833296"/>
              <a:ext cx="1191111" cy="213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7" name="Seta para a direita 6"/>
            <p:cNvSpPr/>
            <p:nvPr/>
          </p:nvSpPr>
          <p:spPr>
            <a:xfrm rot="11791636">
              <a:off x="7919027" y="4299922"/>
              <a:ext cx="1191111" cy="213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8" name="Seta para a direita 7"/>
            <p:cNvSpPr/>
            <p:nvPr/>
          </p:nvSpPr>
          <p:spPr>
            <a:xfrm rot="11791636">
              <a:off x="7433295" y="3290485"/>
              <a:ext cx="1191111" cy="213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728014" y="2987794"/>
            <a:ext cx="1596653" cy="1062802"/>
            <a:chOff x="2699792" y="2204864"/>
            <a:chExt cx="1596653" cy="1062802"/>
          </a:xfrm>
        </p:grpSpPr>
        <p:sp>
          <p:nvSpPr>
            <p:cNvPr id="5" name="Seta para a direita 4"/>
            <p:cNvSpPr/>
            <p:nvPr/>
          </p:nvSpPr>
          <p:spPr>
            <a:xfrm rot="11791636">
              <a:off x="3471248" y="2376278"/>
              <a:ext cx="672810" cy="910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9" name="Seta para a direita 8"/>
            <p:cNvSpPr/>
            <p:nvPr/>
          </p:nvSpPr>
          <p:spPr>
            <a:xfrm rot="11791636">
              <a:off x="3271241" y="2528646"/>
              <a:ext cx="672810" cy="914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0" name="Seta para a direita 9"/>
            <p:cNvSpPr/>
            <p:nvPr/>
          </p:nvSpPr>
          <p:spPr>
            <a:xfrm rot="11791636">
              <a:off x="3623635" y="2204864"/>
              <a:ext cx="672810" cy="914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1" name="Seta para a direita 10"/>
            <p:cNvSpPr/>
            <p:nvPr/>
          </p:nvSpPr>
          <p:spPr>
            <a:xfrm rot="11791636">
              <a:off x="2880751" y="2966703"/>
              <a:ext cx="672810" cy="914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2" name="Seta para a direita 11"/>
            <p:cNvSpPr/>
            <p:nvPr/>
          </p:nvSpPr>
          <p:spPr>
            <a:xfrm rot="11791636">
              <a:off x="2699792" y="3176209"/>
              <a:ext cx="672810" cy="914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3" name="Seta para a direita 12"/>
            <p:cNvSpPr/>
            <p:nvPr/>
          </p:nvSpPr>
          <p:spPr>
            <a:xfrm rot="11791636">
              <a:off x="3109331" y="2728629"/>
              <a:ext cx="672810" cy="914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361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33841"/>
            <a:ext cx="5974080" cy="35737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6632"/>
            <a:ext cx="9144000" cy="401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3916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</a:pPr>
            <a:r>
              <a:rPr lang="pt-BR" altLang="pt-BR"/>
              <a:t>Visitamos e cadastramos 178 condomínios residenciais no Bairro do Cocó</a:t>
            </a:r>
          </a:p>
          <a:p>
            <a:pPr eaLnBrk="1" hangingPunct="1">
              <a:spcBef>
                <a:spcPct val="70000"/>
              </a:spcBef>
            </a:pPr>
            <a:r>
              <a:rPr lang="pt-BR" altLang="pt-BR"/>
              <a:t>Estabelecemos representação em 43 condomínios</a:t>
            </a:r>
          </a:p>
          <a:p>
            <a:pPr eaLnBrk="1" hangingPunct="1">
              <a:spcBef>
                <a:spcPct val="70000"/>
              </a:spcBef>
            </a:pPr>
            <a:r>
              <a:rPr lang="pt-BR" altLang="pt-BR"/>
              <a:t>Coletamos 750 assinaturas</a:t>
            </a:r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400" b="1">
                <a:solidFill>
                  <a:schemeClr val="tx2"/>
                </a:solidFill>
              </a:rPr>
              <a:t>Mobilização Popular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056" r="3718"/>
          <a:stretch/>
        </p:blipFill>
        <p:spPr>
          <a:xfrm>
            <a:off x="179512" y="260648"/>
            <a:ext cx="4392488" cy="63367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r="6421"/>
          <a:stretch/>
        </p:blipFill>
        <p:spPr>
          <a:xfrm>
            <a:off x="4642986" y="260648"/>
            <a:ext cx="439248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0" y="2708275"/>
            <a:ext cx="91440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600" b="1">
                <a:solidFill>
                  <a:srgbClr val="FFFF66"/>
                </a:solidFill>
              </a:rPr>
              <a:t>MOVIMENTO S.O.S COCÓ</a:t>
            </a:r>
          </a:p>
          <a:p>
            <a:pPr eaLnBrk="1" hangingPunct="1"/>
            <a:endParaRPr lang="pt-BR" altLang="pt-BR" sz="3600" b="1">
              <a:solidFill>
                <a:srgbClr val="FFFF66"/>
              </a:solidFill>
            </a:endParaRPr>
          </a:p>
          <a:p>
            <a:pPr eaLnBrk="1" hangingPunct="1"/>
            <a:r>
              <a:rPr lang="pt-BR" altLang="pt-BR" sz="3600" b="1">
                <a:solidFill>
                  <a:srgbClr val="FFFF66"/>
                </a:solidFill>
              </a:rPr>
              <a:t>  MOVIMENTO SALVE AS DUNAS DO COCÓ</a:t>
            </a:r>
          </a:p>
          <a:p>
            <a:pPr eaLnBrk="1" hangingPunct="1"/>
            <a:endParaRPr lang="pt-BR" altLang="pt-BR" sz="3600" b="1">
              <a:solidFill>
                <a:srgbClr val="FFFF66"/>
              </a:solidFill>
            </a:endParaRPr>
          </a:p>
          <a:p>
            <a:pPr eaLnBrk="1" hangingPunct="1"/>
            <a:r>
              <a:rPr lang="pt-BR" altLang="pt-BR" sz="3600" b="1">
                <a:solidFill>
                  <a:srgbClr val="FFFF66"/>
                </a:solidFill>
              </a:rPr>
              <a:t>  MOVIMENTO EM DEFESA DO COCÓ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323850" y="43656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7200" b="1">
                <a:solidFill>
                  <a:srgbClr val="FFFF66"/>
                </a:solidFill>
              </a:rPr>
              <a:t>Muito Obrigado!!!!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Mapa Cocó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4965" b="15222"/>
          <a:stretch>
            <a:fillRect/>
          </a:stretch>
        </p:blipFill>
        <p:spPr bwMode="auto">
          <a:xfrm>
            <a:off x="0" y="620713"/>
            <a:ext cx="9144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472440"/>
            <a:ext cx="8862060" cy="5913120"/>
          </a:xfrm>
          <a:prstGeom prst="rect">
            <a:avLst/>
          </a:prstGeom>
        </p:spPr>
      </p:pic>
      <p:pic>
        <p:nvPicPr>
          <p:cNvPr id="4" name="Imagem 3" descr="AR CONDICIONADO ELECTROLUX SPLIT 9 MIL BTUS FRIO (PI09F/PE09F) METEOROSHO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29" y="3466187"/>
            <a:ext cx="124841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http://static.centralar.com.br/images/Ar-Condicionado-Split-Samsung-12000-BTUs-Frio-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28" y="2713711"/>
            <a:ext cx="1415107" cy="88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6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3" name="Picture 3" descr="Digitalizar0006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4453" r="36827" b="66887"/>
          <a:stretch>
            <a:fillRect/>
          </a:stretch>
        </p:blipFill>
        <p:spPr bwMode="auto">
          <a:xfrm>
            <a:off x="971550" y="776288"/>
            <a:ext cx="758348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1" name="Picture 3" descr="Digitalizar0006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52652" r="5846" b="38060"/>
          <a:stretch>
            <a:fillRect/>
          </a:stretch>
        </p:blipFill>
        <p:spPr bwMode="auto">
          <a:xfrm>
            <a:off x="269875" y="1989138"/>
            <a:ext cx="88741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dulações">
  <a:themeElements>
    <a:clrScheme name="Ondulações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çõ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ndulações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ções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662</Words>
  <Application>Microsoft Office PowerPoint</Application>
  <PresentationFormat>Apresentação na tela (4:3)</PresentationFormat>
  <Paragraphs>91</Paragraphs>
  <Slides>54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58" baseType="lpstr">
      <vt:lpstr>Arial</vt:lpstr>
      <vt:lpstr>Wingdings</vt:lpstr>
      <vt:lpstr>Design padrão</vt:lpstr>
      <vt:lpstr>Ondulações</vt:lpstr>
      <vt:lpstr>Apresentação do PowerPoint</vt:lpstr>
      <vt:lpstr>RIO COCÓ</vt:lpstr>
      <vt:lpstr>O Parque Ecológico do Cocó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ARIE Dunas do Cocó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Consultor Independente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Antonio Miranda</dc:creator>
  <cp:lastModifiedBy>Antonio Miranda</cp:lastModifiedBy>
  <cp:revision>54</cp:revision>
  <dcterms:created xsi:type="dcterms:W3CDTF">2012-09-03T20:50:04Z</dcterms:created>
  <dcterms:modified xsi:type="dcterms:W3CDTF">2015-02-11T18:33:54Z</dcterms:modified>
</cp:coreProperties>
</file>